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heme/theme3.xml" ContentType="application/vnd.openxmlformats-officedocument.theme+xml"/>
  <Override PartName="/ppt/tags/tag292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notesSlides/notesSlide2.xml" ContentType="application/vnd.openxmlformats-officedocument.presentationml.notesSlide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notesSlides/notesSlide3.xml" ContentType="application/vnd.openxmlformats-officedocument.presentationml.notesSlide+xml"/>
  <Override PartName="/ppt/tags/tag314.xml" ContentType="application/vnd.openxmlformats-officedocument.presentationml.tags+xml"/>
  <Override PartName="/ppt/notesSlides/notesSlide4.xml" ContentType="application/vnd.openxmlformats-officedocument.presentationml.notesSlide+xml"/>
  <Override PartName="/ppt/tags/tag315.xml" ContentType="application/vnd.openxmlformats-officedocument.presentationml.tags+xml"/>
  <Override PartName="/ppt/notesSlides/notesSlide5.xml" ContentType="application/vnd.openxmlformats-officedocument.presentationml.notesSlide+xml"/>
  <Override PartName="/ppt/tags/tag316.xml" ContentType="application/vnd.openxmlformats-officedocument.presentationml.tags+xml"/>
  <Override PartName="/ppt/notesSlides/notesSlide6.xml" ContentType="application/vnd.openxmlformats-officedocument.presentationml.notesSlide+xml"/>
  <Override PartName="/ppt/tags/tag317.xml" ContentType="application/vnd.openxmlformats-officedocument.presentationml.tags+xml"/>
  <Override PartName="/ppt/notesSlides/notesSlide7.xml" ContentType="application/vnd.openxmlformats-officedocument.presentationml.notesSlide+xml"/>
  <Override PartName="/ppt/tags/tag318.xml" ContentType="application/vnd.openxmlformats-officedocument.presentationml.tags+xml"/>
  <Override PartName="/ppt/notesSlides/notesSlide8.xml" ContentType="application/vnd.openxmlformats-officedocument.presentationml.notesSlide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notesSlides/notesSlide9.xml" ContentType="application/vnd.openxmlformats-officedocument.presentationml.notesSlide+xml"/>
  <Override PartName="/ppt/tags/tag329.xml" ContentType="application/vnd.openxmlformats-officedocument.presentationml.tags+xml"/>
  <Override PartName="/ppt/notesSlides/notesSlide10.xml" ContentType="application/vnd.openxmlformats-officedocument.presentationml.notesSlide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8" r:id="rId2"/>
  </p:sldMasterIdLst>
  <p:notesMasterIdLst>
    <p:notesMasterId r:id="rId16"/>
  </p:notesMasterIdLst>
  <p:sldIdLst>
    <p:sldId id="259" r:id="rId3"/>
    <p:sldId id="260" r:id="rId4"/>
    <p:sldId id="297" r:id="rId5"/>
    <p:sldId id="300" r:id="rId6"/>
    <p:sldId id="301" r:id="rId7"/>
    <p:sldId id="306" r:id="rId8"/>
    <p:sldId id="357" r:id="rId9"/>
    <p:sldId id="305" r:id="rId10"/>
    <p:sldId id="303" r:id="rId11"/>
    <p:sldId id="349" r:id="rId12"/>
    <p:sldId id="350" r:id="rId13"/>
    <p:sldId id="356" r:id="rId14"/>
    <p:sldId id="304" r:id="rId15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78" autoAdjust="0"/>
    <p:restoredTop sz="95860" autoAdjust="0"/>
  </p:normalViewPr>
  <p:slideViewPr>
    <p:cSldViewPr>
      <p:cViewPr varScale="1">
        <p:scale>
          <a:sx n="131" d="100"/>
          <a:sy n="131" d="100"/>
        </p:scale>
        <p:origin x="73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39940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fld id="{98E6B392-C87A-422A-AA91-9A0EEFB72CDE}" type="slidenum">
              <a:rPr lang="en-US" altLang="zh-CN"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fld id="{352D3CBF-87B6-4269-B0C9-EC5AFCA345B7}" type="slidenum">
              <a:rPr lang="zh-CN" altLang="en-US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fld id="{352D3CBF-87B6-4269-B0C9-EC5AFCA345B7}" type="slidenum">
              <a:rPr lang="zh-CN" altLang="en-US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953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321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fld id="{352D3CBF-87B6-4269-B0C9-EC5AFCA345B7}" type="slidenum">
              <a:rPr lang="zh-CN" altLang="en-US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61.xml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6" Type="http://schemas.openxmlformats.org/officeDocument/2006/relationships/tags" Target="../tags/tag159.xml"/><Relationship Id="rId11" Type="http://schemas.openxmlformats.org/officeDocument/2006/relationships/tags" Target="../tags/tag164.xml"/><Relationship Id="rId5" Type="http://schemas.openxmlformats.org/officeDocument/2006/relationships/tags" Target="../tags/tag158.xml"/><Relationship Id="rId10" Type="http://schemas.openxmlformats.org/officeDocument/2006/relationships/tags" Target="../tags/tag163.xml"/><Relationship Id="rId4" Type="http://schemas.openxmlformats.org/officeDocument/2006/relationships/tags" Target="../tags/tag157.xml"/><Relationship Id="rId9" Type="http://schemas.openxmlformats.org/officeDocument/2006/relationships/tags" Target="../tags/tag16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7.xml"/><Relationship Id="rId7" Type="http://schemas.openxmlformats.org/officeDocument/2006/relationships/tags" Target="../tags/tag2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9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7.xml"/><Relationship Id="rId7" Type="http://schemas.openxmlformats.org/officeDocument/2006/relationships/tags" Target="../tags/tag281.xm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/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 dirty="0"/>
          </a:p>
        </p:txBody>
      </p:sp>
      <p:sp>
        <p:nvSpPr>
          <p:cNvPr id="17" name="页脚占位符 2"/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/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/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 dirty="0"/>
          </a:p>
        </p:txBody>
      </p:sp>
      <p:sp>
        <p:nvSpPr>
          <p:cNvPr id="14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9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/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/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/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/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/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/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/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/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/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/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/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/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/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/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/>
          <p:cNvGrpSpPr/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/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7" name="页脚占位符 3"/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/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/>
          <p:cNvGrpSpPr/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/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/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/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/>
          <p:cNvGrpSpPr/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/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/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/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5" name="页脚占位符 3"/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/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/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/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/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/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/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/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/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/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 dirty="0"/>
          </a:p>
        </p:txBody>
      </p:sp>
      <p:sp>
        <p:nvSpPr>
          <p:cNvPr id="17" name="页脚占位符 2"/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/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/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/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/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/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/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/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 dirty="0"/>
          </a:p>
        </p:txBody>
      </p:sp>
      <p:sp>
        <p:nvSpPr>
          <p:cNvPr id="11" name="页脚占位符 2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1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3" name="页脚占位符 7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/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/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/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/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8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t>2023/10/21</a:t>
            </a:fld>
            <a:endParaRPr lang="zh-CN" altLang="en-US" dirty="0"/>
          </a:p>
        </p:txBody>
      </p:sp>
      <p:sp>
        <p:nvSpPr>
          <p:cNvPr id="11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/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 dirty="0"/>
          </a:p>
        </p:txBody>
      </p:sp>
      <p:sp>
        <p:nvSpPr>
          <p:cNvPr id="11" name="页脚占位符 2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/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/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/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/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/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/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/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/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/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 dirty="0"/>
          </a:p>
        </p:txBody>
      </p:sp>
      <p:sp>
        <p:nvSpPr>
          <p:cNvPr id="14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9" name="页脚占位符 3" hidden="1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/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/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/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/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/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/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/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/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/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/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/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/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/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/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/>
          <p:cNvGrpSpPr/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/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7" name="页脚占位符 3"/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/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/>
          <p:cNvGrpSpPr/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/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/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/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/>
          <p:cNvGrpSpPr/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/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/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/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5" name="页脚占位符 3"/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1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3" name="页脚占位符 7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8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t>2023/10/21</a:t>
            </a:fld>
            <a:endParaRPr lang="zh-CN" altLang="en-US" dirty="0"/>
          </a:p>
        </p:txBody>
      </p:sp>
      <p:sp>
        <p:nvSpPr>
          <p:cNvPr id="11" name="页脚占位符 5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/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/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4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5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4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5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5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9"/>
            <p:custDataLst>
              <p:tags r:id="rId22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 noChangeArrowheads="1"/>
          </p:cNvSpPr>
          <p:nvPr>
            <p:ph type="body" idx="9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t>2023/10/21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9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329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33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33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33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99.xml"/><Relationship Id="rId13" Type="http://schemas.openxmlformats.org/officeDocument/2006/relationships/slideLayout" Target="../slideLayouts/slideLayout25.xml"/><Relationship Id="rId3" Type="http://schemas.openxmlformats.org/officeDocument/2006/relationships/tags" Target="../tags/tag294.xml"/><Relationship Id="rId7" Type="http://schemas.openxmlformats.org/officeDocument/2006/relationships/tags" Target="../tags/tag298.xml"/><Relationship Id="rId12" Type="http://schemas.openxmlformats.org/officeDocument/2006/relationships/tags" Target="../tags/tag303.xml"/><Relationship Id="rId2" Type="http://schemas.openxmlformats.org/officeDocument/2006/relationships/tags" Target="../tags/tag293.xml"/><Relationship Id="rId1" Type="http://schemas.openxmlformats.org/officeDocument/2006/relationships/themeOverride" Target="../theme/themeOverride1.xml"/><Relationship Id="rId6" Type="http://schemas.openxmlformats.org/officeDocument/2006/relationships/tags" Target="../tags/tag297.xml"/><Relationship Id="rId11" Type="http://schemas.openxmlformats.org/officeDocument/2006/relationships/tags" Target="../tags/tag302.xml"/><Relationship Id="rId5" Type="http://schemas.openxmlformats.org/officeDocument/2006/relationships/tags" Target="../tags/tag296.xml"/><Relationship Id="rId10" Type="http://schemas.openxmlformats.org/officeDocument/2006/relationships/tags" Target="../tags/tag301.xml"/><Relationship Id="rId4" Type="http://schemas.openxmlformats.org/officeDocument/2006/relationships/tags" Target="../tags/tag295.xml"/><Relationship Id="rId9" Type="http://schemas.openxmlformats.org/officeDocument/2006/relationships/tags" Target="../tags/tag300.xml"/><Relationship Id="rId1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311.xml"/><Relationship Id="rId3" Type="http://schemas.openxmlformats.org/officeDocument/2006/relationships/tags" Target="../tags/tag306.xml"/><Relationship Id="rId7" Type="http://schemas.openxmlformats.org/officeDocument/2006/relationships/tags" Target="../tags/tag310.xml"/><Relationship Id="rId12" Type="http://schemas.openxmlformats.org/officeDocument/2006/relationships/notesSlide" Target="../notesSlides/notesSlide3.xml"/><Relationship Id="rId2" Type="http://schemas.openxmlformats.org/officeDocument/2006/relationships/tags" Target="../tags/tag305.xml"/><Relationship Id="rId1" Type="http://schemas.openxmlformats.org/officeDocument/2006/relationships/tags" Target="../tags/tag304.xml"/><Relationship Id="rId6" Type="http://schemas.openxmlformats.org/officeDocument/2006/relationships/tags" Target="../tags/tag309.xml"/><Relationship Id="rId11" Type="http://schemas.openxmlformats.org/officeDocument/2006/relationships/slideLayout" Target="../slideLayouts/slideLayout25.xml"/><Relationship Id="rId5" Type="http://schemas.openxmlformats.org/officeDocument/2006/relationships/tags" Target="../tags/tag308.xml"/><Relationship Id="rId10" Type="http://schemas.openxmlformats.org/officeDocument/2006/relationships/tags" Target="../tags/tag313.xml"/><Relationship Id="rId4" Type="http://schemas.openxmlformats.org/officeDocument/2006/relationships/tags" Target="../tags/tag307.xml"/><Relationship Id="rId9" Type="http://schemas.openxmlformats.org/officeDocument/2006/relationships/tags" Target="../tags/tag3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31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31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tags" Target="../tags/tag316.xml"/><Relationship Id="rId6" Type="http://schemas.openxmlformats.org/officeDocument/2006/relationships/image" Target="NUL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3.png"/><Relationship Id="rId2" Type="http://schemas.microsoft.com/office/2007/relationships/media" Target="../media/media4.m4a"/><Relationship Id="rId1" Type="http://schemas.openxmlformats.org/officeDocument/2006/relationships/tags" Target="../tags/tag31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18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326.xml"/><Relationship Id="rId13" Type="http://schemas.openxmlformats.org/officeDocument/2006/relationships/slideLayout" Target="../slideLayouts/slideLayout25.xml"/><Relationship Id="rId3" Type="http://schemas.openxmlformats.org/officeDocument/2006/relationships/tags" Target="../tags/tag321.xml"/><Relationship Id="rId7" Type="http://schemas.openxmlformats.org/officeDocument/2006/relationships/tags" Target="../tags/tag325.xml"/><Relationship Id="rId12" Type="http://schemas.openxmlformats.org/officeDocument/2006/relationships/audio" Target="../media/media6.m4a"/><Relationship Id="rId2" Type="http://schemas.openxmlformats.org/officeDocument/2006/relationships/tags" Target="../tags/tag320.xml"/><Relationship Id="rId1" Type="http://schemas.openxmlformats.org/officeDocument/2006/relationships/tags" Target="../tags/tag319.xml"/><Relationship Id="rId6" Type="http://schemas.openxmlformats.org/officeDocument/2006/relationships/tags" Target="../tags/tag324.xml"/><Relationship Id="rId11" Type="http://schemas.microsoft.com/office/2007/relationships/media" Target="../media/media6.m4a"/><Relationship Id="rId5" Type="http://schemas.openxmlformats.org/officeDocument/2006/relationships/tags" Target="../tags/tag323.xml"/><Relationship Id="rId15" Type="http://schemas.openxmlformats.org/officeDocument/2006/relationships/image" Target="../media/image1.png"/><Relationship Id="rId10" Type="http://schemas.openxmlformats.org/officeDocument/2006/relationships/tags" Target="../tags/tag328.xml"/><Relationship Id="rId4" Type="http://schemas.openxmlformats.org/officeDocument/2006/relationships/tags" Target="../tags/tag322.xml"/><Relationship Id="rId9" Type="http://schemas.openxmlformats.org/officeDocument/2006/relationships/tags" Target="../tags/tag327.xml"/><Relationship Id="rId1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/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en-US" altLang="zh-CN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PA2</a:t>
            </a: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习题课</a:t>
            </a:r>
          </a:p>
        </p:txBody>
      </p:sp>
      <p:sp>
        <p:nvSpPr>
          <p:cNvPr id="4096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2023 </a:t>
            </a:r>
            <a:r>
              <a:rPr lang="zh-CN" altLang="en-US" noProof="1"/>
              <a:t>秋</a:t>
            </a:r>
          </a:p>
        </p:txBody>
      </p:sp>
      <p:sp>
        <p:nvSpPr>
          <p:cNvPr id="40964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1725613" y="5078413"/>
            <a:ext cx="1349375" cy="450850"/>
          </a:xfrm>
        </p:spPr>
        <p:txBody>
          <a:bodyPr/>
          <a:lstStyle/>
          <a:p>
            <a:pPr fontAlgn="auto"/>
            <a:endParaRPr lang="zh-CN" altLang="en-US" noProof="1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79880804-F90C-EAF9-7E1D-0D5CE22729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N"/>
          </a:p>
        </p:txBody>
      </p:sp>
    </p:spTree>
    <p:custDataLst>
      <p:tags r:id="rId1"/>
    </p:custDataLst>
  </p:cSld>
  <p:clrMapOvr>
    <a:masterClrMapping/>
  </p:clrMapOvr>
  <p:transition advTm="6735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/>
              <a:t>编译器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47737"/>
            <a:ext cx="8139178" cy="5388907"/>
          </a:xfrm>
        </p:spPr>
        <p:txBody>
          <a:bodyPr>
            <a:normAutofit fontScale="65000" lnSpcReduction="20000"/>
          </a:bodyPr>
          <a:lstStyle/>
          <a:p>
            <a:r>
              <a:rPr lang="zh-CN" altLang="en-US" sz="2500" dirty="0"/>
              <a:t>常用编译器：</a:t>
            </a:r>
            <a:r>
              <a:rPr lang="zh-CN" altLang="en-US" sz="2500" dirty="0">
                <a:solidFill>
                  <a:schemeClr val="accent5"/>
                </a:solidFill>
              </a:rPr>
              <a:t>Visual Studio msvc </a:t>
            </a:r>
            <a:r>
              <a:rPr lang="zh-CN" altLang="en-US" sz="2500" dirty="0"/>
              <a:t>与 </a:t>
            </a:r>
            <a:r>
              <a:rPr lang="zh-CN" altLang="en-US" sz="2500" dirty="0">
                <a:solidFill>
                  <a:srgbClr val="FF0000"/>
                </a:solidFill>
              </a:rPr>
              <a:t>GNU gcc（</a:t>
            </a:r>
            <a:r>
              <a:rPr lang="en-US" altLang="zh-CN" sz="2500" dirty="0">
                <a:solidFill>
                  <a:srgbClr val="FF0000"/>
                </a:solidFill>
              </a:rPr>
              <a:t>OJ</a:t>
            </a:r>
            <a:r>
              <a:rPr lang="zh-CN" altLang="en-US" sz="2500" dirty="0">
                <a:solidFill>
                  <a:srgbClr val="FF0000"/>
                </a:solidFill>
              </a:rPr>
              <a:t>）</a:t>
            </a:r>
          </a:p>
          <a:p>
            <a:r>
              <a:rPr lang="zh-CN" altLang="en-US" sz="2500" dirty="0">
                <a:solidFill>
                  <a:srgbClr val="FF0000"/>
                </a:solidFill>
              </a:rPr>
              <a:t>常见区别：</a:t>
            </a:r>
            <a:endParaRPr lang="zh-CN" altLang="en-US" sz="2500" dirty="0">
              <a:solidFill>
                <a:schemeClr val="accent5"/>
              </a:solidFill>
            </a:endParaRPr>
          </a:p>
          <a:p>
            <a:pPr lvl="1" algn="l">
              <a:buClrTx/>
              <a:buSzTx/>
            </a:pPr>
            <a:r>
              <a:rPr lang="zh-CN" altLang="en-US" sz="3000" dirty="0"/>
              <a:t>msvc 可能会自动 include 一些头文件，gcc 编译提示函数找不到。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使用 scanf 等函数会警告 not safe(warning 4996)，msvc 推荐使用 scanf_s ，但是这个不属于 C / C++ 标准，gcc 没有。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gcc 也没有 itoa（数字转换为字符串的函数）。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gcc 上，模板类继承模板类，two phase name lookup，调用父类函数会提示找不到，需要用 this-&gt; 调用。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gcc 禁止 void main。main 函数必须 return 0，如果返回值非 0，也会被认为是运行时错误，不得分。</a:t>
            </a:r>
          </a:p>
          <a:p>
            <a:pPr lvl="1" algn="l">
              <a:buClrTx/>
              <a:buSzTx/>
            </a:pPr>
            <a:r>
              <a:rPr lang="zh-CN" altLang="en-US" sz="3000" dirty="0"/>
              <a:t>http://dsa.cs.tsinghua.edu.cn/oj/static/submission_result_explanation.html 列出了一些常见编译错误的解决方法。</a:t>
            </a: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541"/>
    </mc:Choice>
    <mc:Fallback xmlns="">
      <p:transition spd="slow" advTm="70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ym typeface="+mn-ea"/>
              </a:rPr>
              <a:t>调试技巧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268760"/>
            <a:ext cx="8139178" cy="4204543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</a:rPr>
              <a:t>编程过程中出现一些错误和瑕疵在所难免，初学者往往以为通过编译和样例算法就正确了，实则往往忽略了各种复杂情况和数据量大时出现的问题等。这个时候我们就需要通过调试确定问题所在。</a:t>
            </a:r>
          </a:p>
          <a:p>
            <a:endParaRPr lang="zh-CN" altLang="en-US" sz="2000" dirty="0">
              <a:latin typeface="华文楷体" panose="02010600040101010101" charset="-122"/>
              <a:ea typeface="华文楷体" panose="02010600040101010101" charset="-122"/>
            </a:endParaRPr>
          </a:p>
          <a:p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</a:rPr>
              <a:t>首先一个重要的提示是注意编译产生的 warning，这里面往往包含了你的一些小疏忽。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52"/>
    </mc:Choice>
    <mc:Fallback xmlns="">
      <p:transition spd="slow" advTm="52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ym typeface="+mn-ea"/>
              </a:rPr>
              <a:t>调试技巧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7375" y="1469094"/>
            <a:ext cx="8139178" cy="4369732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charset="-122"/>
              </a:rPr>
              <a:t>输出调试</a:t>
            </a:r>
          </a:p>
          <a:p>
            <a:pPr lvl="1"/>
            <a:r>
              <a:rPr lang="zh-CN" altLang="en-US" sz="2000" dirty="0"/>
              <a:t>最常见的调试方法，在关键处输出变量的值，检查程序是否按照自己的想法运行、是否出现异常</a:t>
            </a:r>
          </a:p>
          <a:p>
            <a:pPr lvl="1"/>
            <a:r>
              <a:rPr lang="zh-CN" altLang="en-US" sz="2000" dirty="0">
                <a:solidFill>
                  <a:srgbClr val="FF0000"/>
                </a:solidFill>
              </a:rPr>
              <a:t>上交 OJ 时应删除所有调试信息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36"/>
    </mc:Choice>
    <mc:Fallback xmlns="">
      <p:transition spd="slow" advTm="43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zh-CN" altLang="en-US" sz="3200" dirty="0">
                <a:sym typeface="微软雅黑" panose="020B0503020204020204" charset="-122"/>
              </a:rPr>
              <a:t>谢谢！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01650" y="1484784"/>
            <a:ext cx="8140700" cy="485727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祝大家在</a:t>
            </a:r>
            <a:r>
              <a:rPr lang="en-US" altLang="zh-CN" sz="2400" dirty="0"/>
              <a:t>PA</a:t>
            </a:r>
            <a:r>
              <a:rPr lang="zh-CN" altLang="en-US" sz="2400" dirty="0"/>
              <a:t>中取得好成绩！</a:t>
            </a:r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53"/>
    </mc:Choice>
    <mc:Fallback xmlns="">
      <p:transition spd="slow" advTm="7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anose="00020600040101010101" pitchFamily="18" charset="-122"/>
              </a:rPr>
              <a:t>目录</a:t>
            </a:r>
          </a:p>
        </p:txBody>
      </p:sp>
      <p:sp>
        <p:nvSpPr>
          <p:cNvPr id="43010" name="文本框 2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charset="-122"/>
              </a:rPr>
              <a:t>CONTENTS</a:t>
            </a:r>
          </a:p>
        </p:txBody>
      </p:sp>
      <p:sp>
        <p:nvSpPr>
          <p:cNvPr id="35" name="任意多边形 34"/>
          <p:cNvSpPr/>
          <p:nvPr>
            <p:custDataLst>
              <p:tags r:id="rId5"/>
            </p:custDataLst>
          </p:nvPr>
        </p:nvSpPr>
        <p:spPr bwMode="auto">
          <a:xfrm>
            <a:off x="4310063" y="2579043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8" name="椭圆 37"/>
          <p:cNvSpPr/>
          <p:nvPr>
            <p:custDataLst>
              <p:tags r:id="rId6"/>
            </p:custDataLst>
          </p:nvPr>
        </p:nvSpPr>
        <p:spPr>
          <a:xfrm>
            <a:off x="4216400" y="2846015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/>
          <p:cNvSpPr/>
          <p:nvPr>
            <p:custDataLst>
              <p:tags r:id="rId7"/>
            </p:custDataLst>
          </p:nvPr>
        </p:nvSpPr>
        <p:spPr bwMode="auto">
          <a:xfrm>
            <a:off x="4310063" y="2946028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572000" y="2780928"/>
            <a:ext cx="324036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solidFill>
                  <a:srgbClr val="262626"/>
                </a:solidFill>
                <a:ea typeface="微软雅黑" panose="020B0503020204020204" charset="-122"/>
              </a:rPr>
              <a:t>PA2</a:t>
            </a:r>
            <a:r>
              <a:rPr lang="zh-CN" altLang="en-US" sz="2400" b="1" dirty="0">
                <a:solidFill>
                  <a:srgbClr val="262626"/>
                </a:solidFill>
                <a:ea typeface="微软雅黑" panose="020B0503020204020204" charset="-122"/>
              </a:rPr>
              <a:t>习题讲解</a:t>
            </a:r>
          </a:p>
        </p:txBody>
      </p:sp>
      <p:sp>
        <p:nvSpPr>
          <p:cNvPr id="45" name="椭圆 44"/>
          <p:cNvSpPr/>
          <p:nvPr>
            <p:custDataLst>
              <p:tags r:id="rId9"/>
            </p:custDataLst>
          </p:nvPr>
        </p:nvSpPr>
        <p:spPr>
          <a:xfrm>
            <a:off x="4216400" y="3479428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/>
          <p:cNvSpPr/>
          <p:nvPr>
            <p:custDataLst>
              <p:tags r:id="rId10"/>
            </p:custDataLst>
          </p:nvPr>
        </p:nvSpPr>
        <p:spPr bwMode="auto">
          <a:xfrm>
            <a:off x="4310063" y="3579440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572000" y="3415928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262626"/>
                </a:solidFill>
                <a:ea typeface="微软雅黑" panose="020B0503020204020204" charset="-122"/>
              </a:rPr>
              <a:t>程序调试技巧</a:t>
            </a:r>
          </a:p>
        </p:txBody>
      </p:sp>
      <p:cxnSp>
        <p:nvCxnSpPr>
          <p:cNvPr id="54" name="直接连接符 53"/>
          <p:cNvCxnSpPr/>
          <p:nvPr>
            <p:custDataLst>
              <p:tags r:id="rId12"/>
            </p:custDataLst>
          </p:nvPr>
        </p:nvCxnSpPr>
        <p:spPr>
          <a:xfrm>
            <a:off x="4572000" y="3388940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53"/>
    </mc:Choice>
    <mc:Fallback xmlns="">
      <p:transition spd="slow" advTm="735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anose="00020600040101010101" pitchFamily="18" charset="-122"/>
              </a:rPr>
              <a:t>目录</a:t>
            </a:r>
          </a:p>
        </p:txBody>
      </p:sp>
      <p:sp>
        <p:nvSpPr>
          <p:cNvPr id="43010" name="文本框 2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charset="-122"/>
              </a:rPr>
              <a:t>CONTENTS</a:t>
            </a:r>
          </a:p>
        </p:txBody>
      </p:sp>
      <p:sp>
        <p:nvSpPr>
          <p:cNvPr id="38" name="椭圆 37"/>
          <p:cNvSpPr/>
          <p:nvPr>
            <p:custDataLst>
              <p:tags r:id="rId4"/>
            </p:custDataLst>
          </p:nvPr>
        </p:nvSpPr>
        <p:spPr>
          <a:xfrm>
            <a:off x="4216400" y="2825998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/>
          <p:cNvSpPr/>
          <p:nvPr>
            <p:custDataLst>
              <p:tags r:id="rId5"/>
            </p:custDataLst>
          </p:nvPr>
        </p:nvSpPr>
        <p:spPr bwMode="auto">
          <a:xfrm>
            <a:off x="4310063" y="2926011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572000" y="2760911"/>
            <a:ext cx="3024336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solidFill>
                  <a:srgbClr val="FF0000"/>
                </a:solidFill>
                <a:ea typeface="微软雅黑" panose="020B0503020204020204" charset="-122"/>
              </a:rPr>
              <a:t>PA2</a:t>
            </a:r>
            <a:r>
              <a:rPr lang="zh-CN" altLang="en-US" sz="2400" b="1" dirty="0">
                <a:solidFill>
                  <a:srgbClr val="FF0000"/>
                </a:solidFill>
                <a:ea typeface="微软雅黑" panose="020B0503020204020204" charset="-122"/>
              </a:rPr>
              <a:t>习题讲解</a:t>
            </a:r>
          </a:p>
        </p:txBody>
      </p:sp>
      <p:sp>
        <p:nvSpPr>
          <p:cNvPr id="45" name="椭圆 44"/>
          <p:cNvSpPr/>
          <p:nvPr>
            <p:custDataLst>
              <p:tags r:id="rId7"/>
            </p:custDataLst>
          </p:nvPr>
        </p:nvSpPr>
        <p:spPr>
          <a:xfrm>
            <a:off x="4216400" y="3459411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/>
          <p:cNvSpPr/>
          <p:nvPr>
            <p:custDataLst>
              <p:tags r:id="rId8"/>
            </p:custDataLst>
          </p:nvPr>
        </p:nvSpPr>
        <p:spPr bwMode="auto">
          <a:xfrm>
            <a:off x="4310063" y="3559423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572000" y="3395911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262626"/>
                </a:solidFill>
                <a:ea typeface="微软雅黑" panose="020B0503020204020204" charset="-122"/>
              </a:rPr>
              <a:t>程序调试技巧</a:t>
            </a:r>
          </a:p>
        </p:txBody>
      </p:sp>
      <p:cxnSp>
        <p:nvCxnSpPr>
          <p:cNvPr id="54" name="直接连接符 53"/>
          <p:cNvCxnSpPr/>
          <p:nvPr>
            <p:custDataLst>
              <p:tags r:id="rId10"/>
            </p:custDataLst>
          </p:nvPr>
        </p:nvCxnSpPr>
        <p:spPr>
          <a:xfrm>
            <a:off x="4572000" y="3368923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6"/>
    </mc:Choice>
    <mc:Fallback xmlns="">
      <p:transition spd="slow" advTm="439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PA2-1-1 Risk</a:t>
            </a:r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/>
              <a:t>已知</a:t>
            </a:r>
            <a:r>
              <a:rPr lang="en-US" altLang="zh-CN" sz="2200" dirty="0"/>
              <a:t>n</a:t>
            </a:r>
            <a:r>
              <a:rPr lang="zh-CN" altLang="en-US" sz="2200" dirty="0"/>
              <a:t>天的新增确诊，</a:t>
            </a:r>
            <a:r>
              <a:rPr lang="zh-CN" altLang="en-US" sz="2200" dirty="0">
                <a:sym typeface="微软雅黑" panose="020B0503020204020204" charset="-122"/>
              </a:rPr>
              <a:t>考查第</a:t>
            </a:r>
            <a:r>
              <a:rPr lang="en-US" altLang="zh-CN" sz="2200" dirty="0" err="1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日前连续</a:t>
            </a:r>
            <a:r>
              <a:rPr lang="en-US" altLang="zh-CN" sz="2200" dirty="0">
                <a:sym typeface="微软雅黑" panose="020B0503020204020204" charset="-122"/>
              </a:rPr>
              <a:t>m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天的最高每日新增确诊（不妨记为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）以判断该日风险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给定阈值</a:t>
            </a:r>
            <a:r>
              <a:rPr lang="en-US" altLang="zh-CN" sz="2200" dirty="0">
                <a:sym typeface="微软雅黑" panose="020B0503020204020204" charset="-122"/>
              </a:rPr>
              <a:t>p</a:t>
            </a:r>
            <a:r>
              <a:rPr lang="zh-CN" altLang="en-US" sz="2200" dirty="0">
                <a:sym typeface="微软雅黑" panose="020B0503020204020204" charset="-122"/>
              </a:rPr>
              <a:t>、</a:t>
            </a:r>
            <a:r>
              <a:rPr lang="en-US" altLang="zh-CN" sz="2200" dirty="0">
                <a:sym typeface="微软雅黑" panose="020B0503020204020204" charset="-122"/>
              </a:rPr>
              <a:t>q</a:t>
            </a:r>
            <a:r>
              <a:rPr lang="zh-CN" altLang="en-US" sz="2200" dirty="0">
                <a:sym typeface="微软雅黑" panose="020B0503020204020204" charset="-122"/>
              </a:rPr>
              <a:t>分出三个区间，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所在区间决定该日风险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/>
              <a:t>给出</a:t>
            </a:r>
            <a:r>
              <a:rPr lang="en-US" altLang="zh-CN" sz="2200" dirty="0"/>
              <a:t>T</a:t>
            </a:r>
            <a:r>
              <a:rPr lang="zh-CN" altLang="en-US" sz="2200" dirty="0"/>
              <a:t>组</a:t>
            </a:r>
            <a:r>
              <a:rPr lang="en-US" altLang="zh-CN" sz="2200" dirty="0"/>
              <a:t>p</a:t>
            </a:r>
            <a:r>
              <a:rPr lang="zh-CN" altLang="en-US" sz="2200" dirty="0"/>
              <a:t>、</a:t>
            </a:r>
            <a:r>
              <a:rPr lang="en-US" altLang="zh-CN" sz="2200" dirty="0"/>
              <a:t>q</a:t>
            </a:r>
            <a:r>
              <a:rPr lang="zh-CN" altLang="en-US" sz="2200" dirty="0"/>
              <a:t>，求出不同风险级天数</a:t>
            </a:r>
            <a:endParaRPr lang="en-US" altLang="zh-CN" sz="2200" dirty="0"/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n≤1000000</a:t>
            </a:r>
            <a:r>
              <a:rPr lang="zh-CN" altLang="en-US" sz="2200" dirty="0">
                <a:sym typeface="微软雅黑" panose="020B0503020204020204" charset="-122"/>
              </a:rPr>
              <a:t>，</a:t>
            </a:r>
            <a:r>
              <a:rPr lang="en-US" altLang="zh-CN" sz="2200" dirty="0">
                <a:sym typeface="微软雅黑" panose="020B0503020204020204" charset="-122"/>
              </a:rPr>
              <a:t>T</a:t>
            </a:r>
            <a:r>
              <a:rPr lang="zh-CN" altLang="en-US" sz="2200" dirty="0">
                <a:sym typeface="微软雅黑" panose="020B0503020204020204" charset="-122"/>
              </a:rPr>
              <a:t>≤</a:t>
            </a:r>
            <a:r>
              <a:rPr lang="en-US" altLang="zh-CN" sz="2200" dirty="0">
                <a:sym typeface="微软雅黑" panose="020B0503020204020204" charset="-122"/>
              </a:rPr>
              <a:t>100000</a:t>
            </a: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用</a:t>
            </a:r>
            <a:r>
              <a:rPr lang="en-US" altLang="zh-CN" sz="2200" dirty="0" err="1">
                <a:sym typeface="微软雅黑" panose="020B0503020204020204" charset="-122"/>
              </a:rPr>
              <a:t>queap</a:t>
            </a:r>
            <a:r>
              <a:rPr lang="zh-CN" altLang="en-US" sz="2200" dirty="0">
                <a:sym typeface="微软雅黑" panose="020B0503020204020204" charset="-122"/>
              </a:rPr>
              <a:t> 求出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en-US" altLang="zh-CN" sz="2200" dirty="0">
                <a:solidFill>
                  <a:srgbClr val="000000">
                    <a:lumMod val="85000"/>
                    <a:lumOff val="15000"/>
                  </a:srgbClr>
                </a:solidFill>
                <a:sym typeface="微软雅黑" panose="020B0503020204020204" charset="-122"/>
              </a:rPr>
              <a:t> O(n)</a:t>
            </a:r>
            <a:endParaRPr lang="en-US" altLang="zh-CN" sz="1050" b="1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对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排序 </a:t>
            </a:r>
            <a:r>
              <a:rPr lang="en-US" altLang="zh-CN" sz="2200" dirty="0">
                <a:sym typeface="微软雅黑" panose="020B0503020204020204" charset="-122"/>
              </a:rPr>
              <a:t>O(</a:t>
            </a:r>
            <a:r>
              <a:rPr lang="en-US" altLang="zh-CN" sz="2200" dirty="0" err="1">
                <a:sym typeface="微软雅黑" panose="020B0503020204020204" charset="-122"/>
              </a:rPr>
              <a:t>nlogn</a:t>
            </a:r>
            <a:r>
              <a:rPr lang="en-US" altLang="zh-CN" sz="2200" dirty="0">
                <a:sym typeface="微软雅黑" panose="020B0503020204020204" charset="-122"/>
              </a:rPr>
              <a:t>)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用二分查找确定三个区间中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的数量</a:t>
            </a:r>
            <a:r>
              <a:rPr lang="en-US" altLang="zh-CN" sz="2200" dirty="0">
                <a:sym typeface="微软雅黑" panose="020B0503020204020204" charset="-122"/>
              </a:rPr>
              <a:t>O(</a:t>
            </a:r>
            <a:r>
              <a:rPr lang="en-US" altLang="zh-CN" sz="2200" dirty="0" err="1">
                <a:sym typeface="微软雅黑" panose="020B0503020204020204" charset="-122"/>
              </a:rPr>
              <a:t>Tlogn</a:t>
            </a:r>
            <a:r>
              <a:rPr lang="en-US" altLang="zh-CN" sz="2200" dirty="0">
                <a:sym typeface="微软雅黑" panose="020B0503020204020204" charset="-122"/>
              </a:rPr>
              <a:t>)</a:t>
            </a:r>
          </a:p>
          <a:p>
            <a:pPr lvl="1"/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046"/>
    </mc:Choice>
    <mc:Fallback xmlns="">
      <p:transition spd="slow" advTm="137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PA2-2 Polynomial</a:t>
            </a:r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多项式展开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涉及加、减、乘、次幂运算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多项式长度 </a:t>
            </a:r>
            <a:r>
              <a:rPr lang="en-US" altLang="zh-CN" sz="2200" dirty="0">
                <a:sym typeface="微软雅黑" panose="020B0503020204020204" charset="-122"/>
              </a:rPr>
              <a:t>0&lt;n≤1000000</a:t>
            </a:r>
            <a:r>
              <a:rPr lang="zh-CN" altLang="en-US" sz="2200" dirty="0">
                <a:sym typeface="微软雅黑" panose="020B0503020204020204" charset="-122"/>
              </a:rPr>
              <a:t>，次幂</a:t>
            </a:r>
            <a:r>
              <a:rPr lang="en-US" altLang="zh-CN" sz="2200" dirty="0">
                <a:sym typeface="微软雅黑" panose="020B0503020204020204" charset="-122"/>
              </a:rPr>
              <a:t>k</a:t>
            </a:r>
            <a:r>
              <a:rPr lang="zh-CN" altLang="en-US" sz="2200" dirty="0">
                <a:sym typeface="微软雅黑" panose="020B0503020204020204" charset="-122"/>
              </a:rPr>
              <a:t>≤</a:t>
            </a:r>
            <a:r>
              <a:rPr lang="en-US" altLang="zh-CN" sz="2200" dirty="0">
                <a:sym typeface="微软雅黑" panose="020B0503020204020204" charset="-122"/>
              </a:rPr>
              <a:t>4</a:t>
            </a:r>
            <a:r>
              <a:rPr lang="zh-CN" altLang="en-US" sz="2200" dirty="0">
                <a:sym typeface="微软雅黑" panose="020B0503020204020204" charset="-122"/>
              </a:rPr>
              <a:t>，最高次数</a:t>
            </a:r>
            <a:r>
              <a:rPr lang="en-US" altLang="zh-CN" sz="2200" dirty="0">
                <a:sym typeface="微软雅黑" panose="020B0503020204020204" charset="-122"/>
              </a:rPr>
              <a:t>m</a:t>
            </a:r>
            <a:r>
              <a:rPr lang="zh-CN" altLang="en-US" sz="2200" dirty="0">
                <a:sym typeface="微软雅黑" panose="020B0503020204020204" charset="-122"/>
              </a:rPr>
              <a:t>≤</a:t>
            </a:r>
            <a:r>
              <a:rPr lang="en-US" altLang="zh-CN" sz="2200" dirty="0">
                <a:sym typeface="微软雅黑" panose="020B0503020204020204" charset="-122"/>
              </a:rPr>
              <a:t>64</a:t>
            </a: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使用中缀表达式求值的方法求解</a:t>
            </a:r>
            <a:endParaRPr lang="en-US" altLang="zh-CN" sz="1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次幂直接展开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注意自行构造最坏情况</a:t>
            </a:r>
            <a:endParaRPr lang="en-US" altLang="zh-CN" sz="2200" dirty="0">
              <a:sym typeface="微软雅黑" panose="020B0503020204020204" charset="-122"/>
            </a:endParaRPr>
          </a:p>
        </p:txBody>
      </p:sp>
      <p:sp>
        <p:nvSpPr>
          <p:cNvPr id="3" name="墨迹 2"/>
          <p:cNvSpPr/>
          <p:nvPr/>
        </p:nvSpPr>
        <p:spPr bwMode="auto">
          <a:xfrm>
            <a:off x="2496960" y="1301400"/>
            <a:ext cx="6474600" cy="3817800"/>
          </a:xfrm>
          <a:prstGeom prst="rect">
            <a:avLst/>
          </a:prstGeom>
        </p:spPr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901"/>
    </mc:Choice>
    <mc:Fallback xmlns="">
      <p:transition spd="slow" advTm="108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PA2-3 Build</a:t>
            </a:r>
            <a:br>
              <a:rPr lang="en-US" altLang="zh-CN" sz="2400" b="0" i="0" dirty="0">
                <a:solidFill>
                  <a:srgbClr val="333333"/>
                </a:solidFill>
                <a:effectLst/>
                <a:latin typeface="Helvetica Neue"/>
              </a:rPr>
            </a:br>
            <a:endParaRPr lang="en-US" altLang="zh-CN" sz="3200" dirty="0">
              <a:sym typeface="微软雅黑" panose="020B050302020402020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058" name="内容占位符 2">
                <a:extLst>
                  <a:ext uri="{FF2B5EF4-FFF2-40B4-BE49-F238E27FC236}">
                    <a16:creationId xmlns:a16="http://schemas.microsoft.com/office/drawing/2014/main" id="{81B6CF04-48FE-480B-9B79-E469D7FF55E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1650" y="1297459"/>
                <a:ext cx="8140700" cy="4857279"/>
              </a:xfrm>
            </p:spPr>
            <p:txBody>
              <a:bodyPr>
                <a:noAutofit/>
              </a:bodyPr>
              <a:lstStyle/>
              <a:p>
                <a:r>
                  <a:rPr lang="zh-CN" altLang="en-US" sz="2400" dirty="0"/>
                  <a:t>题目大意：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用孩子编号序列表示多叉树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实现子树移动</a:t>
                </a:r>
                <a:endParaRPr lang="en-US" altLang="zh-CN" sz="220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实现高度和子树规模查询</a:t>
                </a:r>
                <a:endParaRPr lang="en-US" altLang="zh-CN" sz="2200" dirty="0">
                  <a:sym typeface="微软雅黑" panose="020B0503020204020204" charset="-122"/>
                </a:endParaRPr>
              </a:p>
              <a:p>
                <a:r>
                  <a:rPr lang="zh-CN" altLang="en-US" sz="2400" dirty="0">
                    <a:sym typeface="微软雅黑" panose="020B0503020204020204" charset="-122"/>
                  </a:rPr>
                  <a:t>解题思路：</a:t>
                </a:r>
                <a:endParaRPr lang="en-US" altLang="zh-CN" sz="240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所有操作的</a:t>
                </a:r>
                <a:r>
                  <a:rPr lang="en-US" altLang="zh-CN" sz="2200" dirty="0">
                    <a:sym typeface="微软雅黑" panose="020B0503020204020204" charset="-122"/>
                  </a:rPr>
                  <a:t>cost</a:t>
                </a:r>
                <a:r>
                  <a:rPr lang="zh-CN" altLang="en-US" sz="2200" dirty="0">
                    <a:sym typeface="微软雅黑" panose="020B0503020204020204" charset="-122"/>
                  </a:rPr>
                  <a:t>之和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  <a:sym typeface="微软雅黑" panose="020B0503020204020204" charset="-122"/>
                      </a:rPr>
                      <m:t>≤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sym typeface="微软雅黑" panose="020B0503020204020204" charset="-122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sym typeface="微软雅黑" panose="020B0503020204020204" charset="-122"/>
                          </a:rPr>
                          <m:t>10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sym typeface="微软雅黑" panose="020B0503020204020204" charset="-122"/>
                          </a:rPr>
                          <m:t>6</m:t>
                        </m:r>
                      </m:sup>
                    </m:sSup>
                  </m:oMath>
                </a14:m>
                <a:endParaRPr lang="en-US" altLang="zh-CN" sz="2200" b="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用子树链表或者多叉树的二叉树表示</a:t>
                </a:r>
                <a:endParaRPr lang="en-US" altLang="zh-CN" sz="220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维护最大后缀（弟弟）高度</a:t>
                </a:r>
                <a:endParaRPr lang="en-US" altLang="zh-CN" sz="2200" b="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维护子树规模时，自下而上维护信息</a:t>
                </a:r>
                <a:endParaRPr lang="en-US" altLang="zh-CN" sz="2200" b="0" dirty="0">
                  <a:sym typeface="微软雅黑" panose="020B0503020204020204" charset="-122"/>
                </a:endParaRPr>
              </a:p>
              <a:p>
                <a:pPr lvl="1"/>
                <a:endParaRPr sz="1400" dirty="0">
                  <a:sym typeface="微软雅黑" panose="020B0503020204020204" charset="-122"/>
                </a:endParaRPr>
              </a:p>
            </p:txBody>
          </p:sp>
        </mc:Choice>
        <mc:Fallback xmlns="">
          <p:sp>
            <p:nvSpPr>
              <p:cNvPr id="45058" name="内容占位符 2">
                <a:extLst>
                  <a:ext uri="{FF2B5EF4-FFF2-40B4-BE49-F238E27FC236}">
                    <a16:creationId xmlns:a16="http://schemas.microsoft.com/office/drawing/2014/main" id="{81B6CF04-48FE-480B-9B79-E469D7FF55E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1650" y="1297459"/>
                <a:ext cx="8140700" cy="4857279"/>
              </a:xfrm>
              <a:blipFill>
                <a:blip r:embed="rId6"/>
                <a:stretch>
                  <a:fillRect l="-898" t="-12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A88E5663-386E-446F-AD01-5A38FD931C0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40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740"/>
    </mc:Choice>
    <mc:Fallback xmlns="">
      <p:transition spd="slow" advTm="107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PA2-4 Triangulation</a:t>
            </a:r>
            <a:br>
              <a:rPr lang="en-US" altLang="zh-CN" sz="2400" b="0" i="0" dirty="0">
                <a:solidFill>
                  <a:srgbClr val="333333"/>
                </a:solidFill>
                <a:effectLst/>
                <a:latin typeface="Helvetica Neue"/>
              </a:rPr>
            </a:b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297459"/>
            <a:ext cx="8140700" cy="4857279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用单调栈维护“尚未完成剖分的优链”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按照 </a:t>
            </a:r>
            <a:r>
              <a:rPr lang="en-US" altLang="zh-CN" sz="2400" dirty="0">
                <a:sym typeface="微软雅黑" panose="020B0503020204020204" charset="-122"/>
              </a:rPr>
              <a:t>x</a:t>
            </a:r>
            <a:r>
              <a:rPr lang="zh-CN" altLang="en-US" sz="2400" dirty="0">
                <a:sym typeface="微软雅黑" panose="020B0503020204020204" charset="-122"/>
              </a:rPr>
              <a:t> 坐标顺序扫描线完成多边形的三角剖分</a:t>
            </a:r>
            <a:endParaRPr lang="en-US" altLang="zh-CN" sz="24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endParaRPr lang="en-US" altLang="zh-CN" sz="2400" dirty="0">
              <a:sym typeface="微软雅黑" panose="020B0503020204020204" charset="-122"/>
            </a:endParaRPr>
          </a:p>
          <a:p>
            <a:endParaRPr lang="en-US" altLang="zh-CN" sz="2400" dirty="0">
              <a:sym typeface="微软雅黑" panose="020B0503020204020204" charset="-122"/>
            </a:endParaRPr>
          </a:p>
          <a:p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先将</a:t>
            </a:r>
            <a:r>
              <a:rPr lang="zh-CN" altLang="en-CN" sz="2400" dirty="0">
                <a:sym typeface="微软雅黑" panose="020B0503020204020204" charset="-122"/>
              </a:rPr>
              <a:t>题中</a:t>
            </a:r>
            <a:r>
              <a:rPr lang="zh-CN" altLang="en-US" sz="2400" dirty="0">
                <a:sym typeface="微软雅黑" panose="020B0503020204020204" charset="-122"/>
              </a:rPr>
              <a:t>给出的多边形划分成两条多边形曲线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按照算法描述中的三种情况模拟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929BF6-4037-E4F1-7CDE-FAEE13077B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823" y="3429000"/>
            <a:ext cx="7526734" cy="17374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FC107E-9672-C92C-FB2E-37C6B76D191F}"/>
              </a:ext>
            </a:extLst>
          </p:cNvPr>
          <p:cNvSpPr txBox="1"/>
          <p:nvPr/>
        </p:nvSpPr>
        <p:spPr>
          <a:xfrm>
            <a:off x="233464" y="4669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/>
          </a:p>
        </p:txBody>
      </p:sp>
      <p:pic>
        <p:nvPicPr>
          <p:cNvPr id="5" name="triangulation 讲解">
            <a:hlinkClick r:id="" action="ppaction://media"/>
            <a:extLst>
              <a:ext uri="{FF2B5EF4-FFF2-40B4-BE49-F238E27FC236}">
                <a16:creationId xmlns:a16="http://schemas.microsoft.com/office/drawing/2014/main" id="{52CB8B3F-A03F-B9B2-A716-E7550414AE3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 flipV="1">
            <a:off x="8169326" y="6080189"/>
            <a:ext cx="462330" cy="4623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632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740"/>
    </mc:Choice>
    <mc:Fallback xmlns="">
      <p:transition spd="slow" advTm="107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058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LAB1 </a:t>
            </a:r>
            <a:r>
              <a:rPr lang="zh-CN" altLang="en-US" sz="3200" dirty="0">
                <a:sym typeface="微软雅黑" panose="020B0503020204020204" charset="-122"/>
              </a:rPr>
              <a:t>设计测例（</a:t>
            </a:r>
            <a:r>
              <a:rPr lang="en-US" altLang="zh-CN" sz="3200" dirty="0">
                <a:sym typeface="微软雅黑" panose="020B0503020204020204" charset="-122"/>
              </a:rPr>
              <a:t>Zuma</a:t>
            </a:r>
            <a:r>
              <a:rPr lang="zh-CN" altLang="en-US" sz="3200" dirty="0">
                <a:sym typeface="微软雅黑" panose="020B0503020204020204" charset="-122"/>
              </a:rPr>
              <a:t>）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Zuma </a:t>
            </a:r>
            <a:r>
              <a:rPr lang="zh-CN" altLang="en-US" sz="2200" dirty="0">
                <a:sym typeface="微软雅黑" panose="020B0503020204020204" charset="-122"/>
              </a:rPr>
              <a:t>本是往年一道通过率较低的题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改为助教提供代码，同学提供数据来</a:t>
            </a:r>
            <a:r>
              <a:rPr lang="en-US" altLang="zh-CN" sz="2200" dirty="0">
                <a:sym typeface="微软雅黑" panose="020B0503020204020204" charset="-122"/>
              </a:rPr>
              <a:t>hack</a:t>
            </a:r>
            <a:r>
              <a:rPr lang="zh-CN" altLang="en-US" sz="2200" dirty="0">
                <a:sym typeface="微软雅黑" panose="020B0503020204020204" charset="-122"/>
              </a:rPr>
              <a:t>它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Wrong Answer &gt; Runtime Error &gt; Time Limit Exceeded = Memory Limit Exceeded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提供数据需要符合原题要求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阅读代码，分析逻辑（对抗思路）</a:t>
            </a:r>
            <a:endParaRPr lang="en-US" altLang="zh-CN" sz="1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有需要的话可以用代码构造测例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报告中说明测例构造思路（重要）</a:t>
            </a:r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318"/>
    </mc:Choice>
    <mc:Fallback xmlns="">
      <p:transition spd="slow" advTm="106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anose="00020600040101010101" pitchFamily="18" charset="-122"/>
              </a:rPr>
              <a:t>目录</a:t>
            </a:r>
          </a:p>
        </p:txBody>
      </p:sp>
      <p:sp>
        <p:nvSpPr>
          <p:cNvPr id="43010" name="文本框 2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charset="-122"/>
              </a:rPr>
              <a:t>CONTENTS</a:t>
            </a:r>
          </a:p>
        </p:txBody>
      </p:sp>
      <p:sp>
        <p:nvSpPr>
          <p:cNvPr id="38" name="椭圆 37"/>
          <p:cNvSpPr/>
          <p:nvPr>
            <p:custDataLst>
              <p:tags r:id="rId4"/>
            </p:custDataLst>
          </p:nvPr>
        </p:nvSpPr>
        <p:spPr>
          <a:xfrm>
            <a:off x="4216400" y="2774007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/>
          <p:cNvSpPr/>
          <p:nvPr>
            <p:custDataLst>
              <p:tags r:id="rId5"/>
            </p:custDataLst>
          </p:nvPr>
        </p:nvSpPr>
        <p:spPr bwMode="auto">
          <a:xfrm>
            <a:off x="4310063" y="2874020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572000" y="2708920"/>
            <a:ext cx="267970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>
                <a:ea typeface="微软雅黑" panose="020B0503020204020204" charset="-122"/>
              </a:rPr>
              <a:t>PA2</a:t>
            </a:r>
            <a:r>
              <a:rPr lang="zh-CN" altLang="en-US" sz="2400" b="1">
                <a:ea typeface="微软雅黑" panose="020B0503020204020204" charset="-122"/>
              </a:rPr>
              <a:t>习题</a:t>
            </a:r>
            <a:r>
              <a:rPr lang="zh-CN" altLang="en-US" sz="2400" b="1" dirty="0">
                <a:ea typeface="微软雅黑" panose="020B0503020204020204" charset="-122"/>
              </a:rPr>
              <a:t>讲解</a:t>
            </a:r>
          </a:p>
        </p:txBody>
      </p:sp>
      <p:sp>
        <p:nvSpPr>
          <p:cNvPr id="45" name="椭圆 44"/>
          <p:cNvSpPr/>
          <p:nvPr>
            <p:custDataLst>
              <p:tags r:id="rId7"/>
            </p:custDataLst>
          </p:nvPr>
        </p:nvSpPr>
        <p:spPr>
          <a:xfrm>
            <a:off x="4216400" y="3407420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/>
          <p:cNvSpPr/>
          <p:nvPr>
            <p:custDataLst>
              <p:tags r:id="rId8"/>
            </p:custDataLst>
          </p:nvPr>
        </p:nvSpPr>
        <p:spPr bwMode="auto">
          <a:xfrm>
            <a:off x="4310063" y="3507432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572000" y="3343920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FF0000"/>
                </a:solidFill>
                <a:ea typeface="微软雅黑" panose="020B0503020204020204" charset="-122"/>
              </a:rPr>
              <a:t>程序调试技巧</a:t>
            </a:r>
          </a:p>
        </p:txBody>
      </p:sp>
      <p:cxnSp>
        <p:nvCxnSpPr>
          <p:cNvPr id="54" name="直接连接符 53"/>
          <p:cNvCxnSpPr/>
          <p:nvPr>
            <p:custDataLst>
              <p:tags r:id="rId10"/>
            </p:custDataLst>
          </p:nvPr>
        </p:nvCxnSpPr>
        <p:spPr>
          <a:xfrm>
            <a:off x="4572000" y="3316932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9"/>
    </mc:Choice>
    <mc:Fallback xmlns="">
      <p:transition spd="slow" advTm="4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1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6|57.7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4|18.9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1.7|31.9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1.7|31.9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4.8|60.6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0|2.9|12.2|26.2|5.8|1.4|1.6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26.1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21.3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7">
    <a:dk1>
      <a:srgbClr val="000000"/>
    </a:dk1>
    <a:lt1>
      <a:srgbClr val="FFFFFF"/>
    </a:lt1>
    <a:dk2>
      <a:srgbClr val="F2F3FF"/>
    </a:dk2>
    <a:lt2>
      <a:srgbClr val="FFFFFF"/>
    </a:lt2>
    <a:accent1>
      <a:srgbClr val="5066E9"/>
    </a:accent1>
    <a:accent2>
      <a:srgbClr val="598DD5"/>
    </a:accent2>
    <a:accent3>
      <a:srgbClr val="5CAAC6"/>
    </a:accent3>
    <a:accent4>
      <a:srgbClr val="60C1B5"/>
    </a:accent4>
    <a:accent5>
      <a:srgbClr val="64D6A1"/>
    </a:accent5>
    <a:accent6>
      <a:srgbClr val="67EB8D"/>
    </a:accent6>
    <a:hlink>
      <a:srgbClr val="5066E9"/>
    </a:hlink>
    <a:folHlink>
      <a:srgbClr val="9F67A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1402</TotalTime>
  <Words>714</Words>
  <Application>Microsoft Macintosh PowerPoint</Application>
  <PresentationFormat>On-screen Show (4:3)</PresentationFormat>
  <Paragraphs>93</Paragraphs>
  <Slides>13</Slides>
  <Notes>11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微软雅黑</vt:lpstr>
      <vt:lpstr>黑体</vt:lpstr>
      <vt:lpstr>华文楷体</vt:lpstr>
      <vt:lpstr>Arial</vt:lpstr>
      <vt:lpstr>Calibri</vt:lpstr>
      <vt:lpstr>Cambria Math</vt:lpstr>
      <vt:lpstr>Helvetica Neue</vt:lpstr>
      <vt:lpstr>Office 主题​​</vt:lpstr>
      <vt:lpstr>1_Office 主题​​</vt:lpstr>
      <vt:lpstr>PA2习题课</vt:lpstr>
      <vt:lpstr>PowerPoint Presentation</vt:lpstr>
      <vt:lpstr>PowerPoint Presentation</vt:lpstr>
      <vt:lpstr>PA2-1-1 Risk</vt:lpstr>
      <vt:lpstr>PA2-2 Polynomial</vt:lpstr>
      <vt:lpstr>PA2-3 Build </vt:lpstr>
      <vt:lpstr>PA2-4 Triangulation </vt:lpstr>
      <vt:lpstr>LAB1 设计测例（Zuma）</vt:lpstr>
      <vt:lpstr>PowerPoint Presentation</vt:lpstr>
      <vt:lpstr>编译器</vt:lpstr>
      <vt:lpstr>调试技巧</vt:lpstr>
      <vt:lpstr>调试技巧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Jiayi Mao</cp:lastModifiedBy>
  <cp:revision>190</cp:revision>
  <dcterms:created xsi:type="dcterms:W3CDTF">2022-03-20T05:17:32Z</dcterms:created>
  <dcterms:modified xsi:type="dcterms:W3CDTF">2023-10-21T08:27:15Z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1033-11.1.0.10920</vt:lpwstr>
  </property>
</Properties>
</file>